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05"/>
  </p:notesMasterIdLst>
  <p:handoutMasterIdLst>
    <p:handoutMasterId r:id="rId106"/>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913" r:id="rId26"/>
    <p:sldId id="864" r:id="rId27"/>
    <p:sldId id="875" r:id="rId28"/>
    <p:sldId id="862" r:id="rId29"/>
    <p:sldId id="938" r:id="rId30"/>
    <p:sldId id="876" r:id="rId31"/>
    <p:sldId id="882" r:id="rId32"/>
    <p:sldId id="877" r:id="rId33"/>
    <p:sldId id="878" r:id="rId34"/>
    <p:sldId id="916" r:id="rId35"/>
    <p:sldId id="917" r:id="rId36"/>
    <p:sldId id="920" r:id="rId37"/>
    <p:sldId id="918" r:id="rId38"/>
    <p:sldId id="919" r:id="rId39"/>
    <p:sldId id="921" r:id="rId40"/>
    <p:sldId id="922" r:id="rId41"/>
    <p:sldId id="923" r:id="rId42"/>
    <p:sldId id="937" r:id="rId43"/>
    <p:sldId id="931" r:id="rId44"/>
    <p:sldId id="900" r:id="rId45"/>
    <p:sldId id="897" r:id="rId46"/>
    <p:sldId id="890" r:id="rId47"/>
    <p:sldId id="889" r:id="rId48"/>
    <p:sldId id="924" r:id="rId49"/>
    <p:sldId id="927" r:id="rId50"/>
    <p:sldId id="929" r:id="rId51"/>
    <p:sldId id="930" r:id="rId52"/>
    <p:sldId id="928" r:id="rId53"/>
    <p:sldId id="932" r:id="rId54"/>
    <p:sldId id="925" r:id="rId55"/>
    <p:sldId id="926" r:id="rId56"/>
    <p:sldId id="933" r:id="rId57"/>
    <p:sldId id="934" r:id="rId58"/>
    <p:sldId id="936" r:id="rId59"/>
    <p:sldId id="940" r:id="rId60"/>
    <p:sldId id="939"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08" r:id="rId91"/>
    <p:sldId id="867" r:id="rId92"/>
    <p:sldId id="907" r:id="rId93"/>
    <p:sldId id="909" r:id="rId94"/>
    <p:sldId id="906" r:id="rId95"/>
    <p:sldId id="872" r:id="rId96"/>
    <p:sldId id="873" r:id="rId97"/>
    <p:sldId id="910" r:id="rId98"/>
    <p:sldId id="911" r:id="rId99"/>
    <p:sldId id="865" r:id="rId100"/>
    <p:sldId id="414" r:id="rId101"/>
    <p:sldId id="866" r:id="rId102"/>
    <p:sldId id="869" r:id="rId103"/>
    <p:sldId id="403" r:id="rId10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C30D3E"/>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70" autoAdjust="0"/>
    <p:restoredTop sz="94433" autoAdjust="0"/>
  </p:normalViewPr>
  <p:slideViewPr>
    <p:cSldViewPr snapToGrid="0">
      <p:cViewPr varScale="1">
        <p:scale>
          <a:sx n="87" d="100"/>
          <a:sy n="87" d="100"/>
        </p:scale>
        <p:origin x="200" y="54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37</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hyperlink" Target="https://hesim-dev.github.io/ispor-short-course/articles/partitioned-survival-model-simple.html"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Tree>
    <p:extLst>
      <p:ext uri="{BB962C8B-B14F-4D97-AF65-F5344CB8AC3E}">
        <p14:creationId xmlns:p14="http://schemas.microsoft.com/office/powerpoint/2010/main" val="2799026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100</a:t>
            </a:fld>
            <a:endParaRPr lang="en-US"/>
          </a:p>
        </p:txBody>
      </p:sp>
    </p:spTree>
    <p:extLst>
      <p:ext uri="{BB962C8B-B14F-4D97-AF65-F5344CB8AC3E}">
        <p14:creationId xmlns:p14="http://schemas.microsoft.com/office/powerpoint/2010/main" val="1100898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28</a:t>
            </a:fld>
            <a:endParaRPr lang="en-US"/>
          </a:p>
        </p:txBody>
      </p:sp>
    </p:spTree>
    <p:extLst>
      <p:ext uri="{BB962C8B-B14F-4D97-AF65-F5344CB8AC3E}">
        <p14:creationId xmlns:p14="http://schemas.microsoft.com/office/powerpoint/2010/main" val="294046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 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41</a:t>
            </a:fld>
            <a:endParaRPr lang="en-US"/>
          </a:p>
        </p:txBody>
      </p:sp>
    </p:spTree>
    <p:extLst>
      <p:ext uri="{BB962C8B-B14F-4D97-AF65-F5344CB8AC3E}">
        <p14:creationId xmlns:p14="http://schemas.microsoft.com/office/powerpoint/2010/main" val="2520030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3599988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9347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assume that summary level data is available on transitions from the Healthy state (n = 900), Sick state (n = 900), and Sicker state (n = 800). The transitions from each state to the other 4 states can be modeled using a Dirichlet distribution</a:t>
            </a:r>
            <a:br>
              <a:rPr lang="en-US" dirty="0"/>
            </a:br>
            <a:endParaRPr lang="en-US"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49</a:t>
            </a:fld>
            <a:endParaRPr lang="en-US"/>
          </a:p>
        </p:txBody>
      </p:sp>
    </p:spTree>
    <p:extLst>
      <p:ext uri="{BB962C8B-B14F-4D97-AF65-F5344CB8AC3E}">
        <p14:creationId xmlns:p14="http://schemas.microsoft.com/office/powerpoint/2010/main" val="395478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3984702" y="1688692"/>
            <a:ext cx="2898698" cy="938719"/>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a:p>
            <a:endParaRPr lang="en-US" sz="1100" dirty="0">
              <a:latin typeface="Lucida Console" panose="020B0609040504020204" pitchFamily="49" charset="0"/>
              <a:cs typeface="Lucida Sans Unicode" panose="020B0602030504020204" pitchFamily="34" charset="0"/>
            </a:endParaRPr>
          </a:p>
          <a:p>
            <a:r>
              <a:rPr lang="en-US" sz="1100" dirty="0">
                <a:latin typeface="Lucida Console" panose="020B0609040504020204" pitchFamily="49" charset="0"/>
                <a:cs typeface="Lucida Sans Unicode" panose="020B0602030504020204" pitchFamily="34" charset="0"/>
              </a:rPr>
              <a:t>head(data</a:t>
            </a:r>
            <a:r>
              <a:rPr lang="en-US" sz="1100" dirty="0">
                <a:latin typeface="Lucida Sans Unicode" panose="020B0602030504020204" pitchFamily="34"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6985000" y="18579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r>
              <a:rPr lang="en-US" dirty="0"/>
              <a:t>Comprised of three smaller functions: </a:t>
            </a:r>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r>
              <a:rPr lang="en-US" dirty="0"/>
              <a:t>, </a:t>
            </a:r>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r>
              <a:rPr lang="en-US" dirty="0"/>
              <a:t>, and </a:t>
            </a:r>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58</a:t>
            </a:fld>
            <a:endParaRPr lang="en-US"/>
          </a:p>
        </p:txBody>
      </p:sp>
    </p:spTree>
    <p:extLst>
      <p:ext uri="{BB962C8B-B14F-4D97-AF65-F5344CB8AC3E}">
        <p14:creationId xmlns:p14="http://schemas.microsoft.com/office/powerpoint/2010/main" val="251847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iCTSTMs</a:t>
            </a:r>
            <a:r>
              <a:rPr lang="en-US" dirty="0"/>
              <a:t>)</a:t>
            </a:r>
          </a:p>
          <a:p>
            <a:r>
              <a:rPr lang="en-US" dirty="0"/>
              <a:t>n-state partitioned survival models (PSMs)</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Tree>
    <p:extLst>
      <p:ext uri="{BB962C8B-B14F-4D97-AF65-F5344CB8AC3E}">
        <p14:creationId xmlns:p14="http://schemas.microsoft.com/office/powerpoint/2010/main" val="1152354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sz="1600" dirty="0">
                <a:solidFill>
                  <a:schemeClr val="accent3"/>
                </a:solidFill>
                <a:latin typeface="Lucida Console" panose="020B0609040504020204" pitchFamily="49" charset="0"/>
              </a:rPr>
              <a:t>()</a:t>
            </a:r>
            <a:r>
              <a:rPr lang="en-US" dirty="0"/>
              <a:t>) are transformed (</a:t>
            </a:r>
            <a:r>
              <a:rPr lang="en-US" sz="1600" dirty="0" err="1">
                <a:solidFill>
                  <a:schemeClr val="accent3"/>
                </a:solidFill>
                <a:latin typeface="Lucida Console" panose="020B0609040504020204" pitchFamily="49" charset="0"/>
              </a:rPr>
              <a:t>tparams</a:t>
            </a:r>
            <a:r>
              <a:rPr lang="en-US" sz="1600" dirty="0">
                <a:solidFill>
                  <a:schemeClr val="accent3"/>
                </a:solidFill>
                <a:latin typeface="Lucida Console" panose="020B0609040504020204" pitchFamily="49" charset="0"/>
              </a:rPr>
              <a:t>()</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expand(),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707886"/>
          </a:xfrm>
          <a:prstGeom prst="rect">
            <a:avLst/>
          </a:prstGeom>
          <a:solidFill>
            <a:schemeClr val="bg1"/>
          </a:solidFill>
        </p:spPr>
        <p:txBody>
          <a:bodyPr wrap="square">
            <a:spAutoFit/>
          </a:bodyPr>
          <a:lstStyle/>
          <a:p>
            <a:r>
              <a:rPr lang="en-US" sz="2000" dirty="0">
                <a:solidFill>
                  <a:srgbClr val="C30D3E"/>
                </a:solidFill>
              </a:rPr>
              <a:t>https://https://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12492214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3107317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3348257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2929922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95</a:t>
            </a:fld>
            <a:endParaRPr lang="en-US"/>
          </a:p>
        </p:txBody>
      </p:sp>
    </p:spTree>
    <p:extLst>
      <p:ext uri="{BB962C8B-B14F-4D97-AF65-F5344CB8AC3E}">
        <p14:creationId xmlns:p14="http://schemas.microsoft.com/office/powerpoint/2010/main" val="3733999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97</a:t>
            </a:fld>
            <a:endParaRPr lang="en-US"/>
          </a:p>
        </p:txBody>
      </p:sp>
    </p:spTree>
    <p:extLst>
      <p:ext uri="{BB962C8B-B14F-4D97-AF65-F5344CB8AC3E}">
        <p14:creationId xmlns:p14="http://schemas.microsoft.com/office/powerpoint/2010/main" val="21157413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12900</TotalTime>
  <Words>7612</Words>
  <Application>Microsoft Macintosh PowerPoint</Application>
  <PresentationFormat>On-screen Show (16:9)</PresentationFormat>
  <Paragraphs>1025</Paragraphs>
  <Slides>103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Partitioned survival model</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PowerPoint Presentation</vt:lpstr>
      <vt:lpstr>Partitioned survival model</vt:lpstr>
      <vt:lpstr>Demonstration: Partitioned survival model</vt:lpstr>
      <vt:lpstr>Partitioned survival model</vt:lpstr>
      <vt:lpstr>PowerPoint Presentation</vt:lpstr>
      <vt:lpstr>Decision analysis</vt:lpstr>
      <vt:lpstr>Cost-effectiveness analysis</vt:lpstr>
      <vt:lpstr>Exercise 5: Cost-effectiveness analysis</vt:lpstr>
      <vt:lpstr>PowerPoint Presentation</vt:lpstr>
      <vt:lpstr>So why R for CE modeling?</vt:lpstr>
      <vt:lpstr>PowerPoint Presentation</vt:lpstr>
      <vt:lpstr>SLIDES THAT MAY BE USEFUL</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760</cp:revision>
  <cp:lastPrinted>2019-06-07T19:51:54Z</cp:lastPrinted>
  <dcterms:created xsi:type="dcterms:W3CDTF">2014-12-05T18:34:48Z</dcterms:created>
  <dcterms:modified xsi:type="dcterms:W3CDTF">2020-09-21T01:40:35Z</dcterms:modified>
  <cp:category/>
</cp:coreProperties>
</file>